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337" r:id="rId3"/>
    <p:sldId id="297" r:id="rId4"/>
    <p:sldId id="298" r:id="rId5"/>
    <p:sldId id="300" r:id="rId6"/>
    <p:sldId id="342" r:id="rId7"/>
    <p:sldId id="304" r:id="rId8"/>
    <p:sldId id="299" r:id="rId9"/>
    <p:sldId id="324" r:id="rId10"/>
    <p:sldId id="323" r:id="rId11"/>
    <p:sldId id="325" r:id="rId12"/>
    <p:sldId id="309" r:id="rId13"/>
    <p:sldId id="308" r:id="rId14"/>
    <p:sldId id="314" r:id="rId15"/>
    <p:sldId id="315" r:id="rId16"/>
    <p:sldId id="341" r:id="rId17"/>
    <p:sldId id="310" r:id="rId18"/>
    <p:sldId id="312" r:id="rId19"/>
    <p:sldId id="301" r:id="rId20"/>
    <p:sldId id="322" r:id="rId21"/>
    <p:sldId id="330" r:id="rId22"/>
    <p:sldId id="331" r:id="rId23"/>
    <p:sldId id="320" r:id="rId24"/>
    <p:sldId id="326" r:id="rId25"/>
    <p:sldId id="327" r:id="rId26"/>
    <p:sldId id="328" r:id="rId27"/>
    <p:sldId id="329" r:id="rId28"/>
    <p:sldId id="294" r:id="rId29"/>
    <p:sldId id="34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56C10-5480-44D6-9F97-B43A707C67E0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73C7F-4E81-4164-AA76-89FB4A2E4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0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শিক্ষার্থীদের</a:t>
            </a:r>
            <a:r>
              <a:rPr lang="bn-BD" b="1" baseline="0" dirty="0" smtClean="0"/>
              <a:t> সাথে কুশল বিনিময়ের পর শিক্ষক স্রেণী বিন্যাসের দিকে নজর দিতে পারে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7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70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মাদকের পরিচিতি বিষয়ে শিক্ষক আরো কিছু ব্যাখ্যা করবেন 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37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শিক্ষক আরো কিছু ব্যাখ্যা করবেন 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70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06C5D-EE8F-416E-99F0-7675A19B7D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85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2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73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শিক্ষক  বাড়িরকাজ খাতায় লিখতে বলবেন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68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smtClean="0"/>
              <a:t>শিক্ষার্থীদেরকে</a:t>
            </a:r>
            <a:r>
              <a:rPr lang="bn-BD" b="1" baseline="0" smtClean="0"/>
              <a:t> ধন্যবাদ জ্ঞাপন দ্বারা শ্রেণি কক্ষ ত্যাগ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9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24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পাঠশিরুণাম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খাতায় লিখবেন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174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271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পরিচিতি বিষয়ে শিক্ষক আরো কিছু ব্যাখ্যা করবেন 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18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বিষয়ে শিক্ষক আরো কিছু ব্যাখ্যা করবেন 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41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06C5D-EE8F-416E-99F0-7675A19B7D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02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শিক্ষক আরো কিছু ব্যাখ্যা করবেন 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94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3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6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95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29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1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5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4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4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8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01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1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257D3-90C8-47CA-9396-C14881D5DC9E}" type="datetimeFigureOut">
              <a:rPr lang="en-US" smtClean="0"/>
              <a:t>09-Nov-17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3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35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12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10" Type="http://schemas.openxmlformats.org/officeDocument/2006/relationships/image" Target="../media/image48.jpg"/><Relationship Id="rId4" Type="http://schemas.openxmlformats.org/officeDocument/2006/relationships/image" Target="../media/image43.jpg"/><Relationship Id="rId9" Type="http://schemas.openxmlformats.org/officeDocument/2006/relationships/slide" Target="slide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g"/><Relationship Id="rId5" Type="http://schemas.openxmlformats.org/officeDocument/2006/relationships/slide" Target="slide27.xml"/><Relationship Id="rId4" Type="http://schemas.openxmlformats.org/officeDocument/2006/relationships/image" Target="../media/image5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399" y="729237"/>
            <a:ext cx="7444739" cy="12231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শিক্ষকবৃন্দের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অছে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4532" y="1906707"/>
            <a:ext cx="7417467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914400" y="3073886"/>
            <a:ext cx="7567864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বেন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বিয়োজন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637674" y="314024"/>
            <a:ext cx="7874008" cy="54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632803" y="336883"/>
            <a:ext cx="34289" cy="6112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 6"/>
          <p:cNvSpPr/>
          <p:nvPr/>
        </p:nvSpPr>
        <p:spPr>
          <a:xfrm flipV="1">
            <a:off x="637674" y="6446520"/>
            <a:ext cx="787887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Rectangle 7"/>
          <p:cNvSpPr/>
          <p:nvPr/>
        </p:nvSpPr>
        <p:spPr>
          <a:xfrm>
            <a:off x="8482264" y="314024"/>
            <a:ext cx="34289" cy="6134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964532" y="533400"/>
            <a:ext cx="746759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Rectangle 9"/>
          <p:cNvSpPr/>
          <p:nvPr/>
        </p:nvSpPr>
        <p:spPr>
          <a:xfrm>
            <a:off x="865484" y="533400"/>
            <a:ext cx="45719" cy="5796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Rectangle 10"/>
          <p:cNvSpPr/>
          <p:nvPr/>
        </p:nvSpPr>
        <p:spPr>
          <a:xfrm>
            <a:off x="911203" y="6281878"/>
            <a:ext cx="7447933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/>
          <p:cNvSpPr/>
          <p:nvPr/>
        </p:nvSpPr>
        <p:spPr>
          <a:xfrm flipH="1">
            <a:off x="8359135" y="556259"/>
            <a:ext cx="45721" cy="5725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3" name="Frame 12"/>
          <p:cNvSpPr/>
          <p:nvPr/>
        </p:nvSpPr>
        <p:spPr>
          <a:xfrm>
            <a:off x="8966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AF2-952D-4B19-A1A1-867A517848E9}" type="datetime12">
              <a:rPr lang="bn-BD" b="1" smtClean="0"/>
              <a:t>09-11-17 08.27</a:t>
            </a:fld>
            <a:endParaRPr lang="en-US" b="1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4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Terminator 4"/>
          <p:cNvSpPr/>
          <p:nvPr/>
        </p:nvSpPr>
        <p:spPr>
          <a:xfrm>
            <a:off x="3319182" y="381000"/>
            <a:ext cx="2514600" cy="732627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44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ame 5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1600456" y="5311876"/>
            <a:ext cx="7010143" cy="1142999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ধূমপানের উপায় সমুহ লেখ  ।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Content Placeholder 3" descr="No_Smoking_by_wateris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1" y="1495543"/>
            <a:ext cx="5505809" cy="385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9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uberculosis-makes-hiv-worse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65" y="1219200"/>
            <a:ext cx="4114800" cy="409265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2637580" y="4916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462" y="1255410"/>
            <a:ext cx="4280738" cy="41884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52999" y="5719433"/>
            <a:ext cx="3357715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আর্থিক ভাবে ক্ষতিগ্রস্থ হয়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4465" y="5739946"/>
            <a:ext cx="4388455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মারাত্বক শারীরিক ক্ষতি</a:t>
            </a:r>
            <a:r>
              <a:rPr lang="bn-BD" sz="32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সাধন হয়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7314" y="720279"/>
            <a:ext cx="761508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ধুমপানে </a:t>
            </a:r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বিষপান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যা শরীরের </a:t>
            </a:r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মারাত্বক ক্ষতিসাধন করে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 যেমন---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30" y="1998906"/>
            <a:ext cx="3695700" cy="2952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83072" y="5052873"/>
            <a:ext cx="2038352" cy="7694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কাশি</a:t>
            </a:r>
            <a:endParaRPr lang="bn-BD" sz="40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29345" y="4956783"/>
            <a:ext cx="3200399" cy="7694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শ্বাসনালী প্রদাহ</a:t>
            </a:r>
            <a:endParaRPr lang="bn-BD" sz="44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028" y="1802769"/>
            <a:ext cx="2843716" cy="315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4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 animBg="1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37580" y="1524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images11.jpg"/>
          <p:cNvPicPr>
            <a:picLocks noChangeAspect="1"/>
          </p:cNvPicPr>
          <p:nvPr/>
        </p:nvPicPr>
        <p:blipFill>
          <a:blip r:embed="rId2"/>
          <a:srcRect b="48148"/>
          <a:stretch>
            <a:fillRect/>
          </a:stretch>
        </p:blipFill>
        <p:spPr>
          <a:xfrm>
            <a:off x="4648200" y="1577547"/>
            <a:ext cx="3429000" cy="3292266"/>
          </a:xfrm>
          <a:prstGeom prst="rect">
            <a:avLst/>
          </a:prstGeom>
        </p:spPr>
      </p:pic>
      <p:pic>
        <p:nvPicPr>
          <p:cNvPr id="9" name="Picture 8" descr="images2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21568"/>
            <a:ext cx="3604225" cy="320422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92102" y="4227088"/>
            <a:ext cx="2696420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ধুমপানের পূর্বে   </a:t>
            </a:r>
            <a:endParaRPr lang="en-US" sz="11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4241732"/>
            <a:ext cx="3200400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ধুমপানের পরে   </a:t>
            </a:r>
            <a:endParaRPr lang="en-US" sz="1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5435025"/>
            <a:ext cx="45720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দাঁতের মারাত্বক ক্ষতি সাধন হয়   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37580" y="1524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502564" y="5341203"/>
            <a:ext cx="22778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48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ক্যান্সার   </a:t>
            </a:r>
            <a:endParaRPr lang="bn-BD" sz="48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2"/>
          <a:stretch/>
        </p:blipFill>
        <p:spPr>
          <a:xfrm>
            <a:off x="233647" y="1066800"/>
            <a:ext cx="4643153" cy="382126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055704"/>
            <a:ext cx="3895678" cy="3756159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22" name="Rectangle 21"/>
          <p:cNvSpPr/>
          <p:nvPr/>
        </p:nvSpPr>
        <p:spPr>
          <a:xfrm>
            <a:off x="5864695" y="5310396"/>
            <a:ext cx="22778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48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মৃত্যু   </a:t>
            </a:r>
            <a:endParaRPr lang="bn-BD" sz="48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9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19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37580" y="1524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550" y="1490210"/>
            <a:ext cx="2542250" cy="3041059"/>
          </a:xfrm>
          <a:prstGeom prst="rect">
            <a:avLst/>
          </a:prstGeom>
          <a:ln w="38100">
            <a:solidFill>
              <a:srgbClr val="FF33CC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8" y="1490209"/>
            <a:ext cx="2896582" cy="304105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965481" y="5016787"/>
            <a:ext cx="3344197" cy="523220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মহিলাও শিশু  ক্ষতিগ্রস্থ হয় </a:t>
            </a:r>
            <a:endParaRPr lang="bn-BD" sz="28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43600" y="4910742"/>
            <a:ext cx="29718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পরিবেশ নষ্ট করে  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9694" y="1490211"/>
            <a:ext cx="3276600" cy="289111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 algn="ctr"/>
            <a:endParaRPr lang="bn-IN" sz="9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84" y="1219200"/>
            <a:ext cx="4084700" cy="37862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06733" y="5294531"/>
            <a:ext cx="4041352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আর্থিক ভাবে ক্ষতিগ্রস্থ হয় </a:t>
            </a:r>
            <a:endParaRPr lang="bn-BD" sz="28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98"/>
          <a:stretch/>
        </p:blipFill>
        <p:spPr>
          <a:xfrm>
            <a:off x="5010150" y="1219201"/>
            <a:ext cx="3067050" cy="19201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" t="-296" r="1119" b="13066"/>
          <a:stretch/>
        </p:blipFill>
        <p:spPr>
          <a:xfrm>
            <a:off x="4983110" y="3139371"/>
            <a:ext cx="3094090" cy="186609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85852" y="5294531"/>
            <a:ext cx="35052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অপরাধমুলক কর্মকান্ডে লিপ্তহয়  </a:t>
            </a:r>
            <a:endParaRPr lang="bn-BD" sz="28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49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/>
      <p:bldP spid="8" grpId="1"/>
      <p:bldP spid="9" grpId="0" animBg="1"/>
      <p:bldP spid="9" grpId="1" animBg="1"/>
      <p:bldP spid="11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124200" y="304800"/>
            <a:ext cx="28194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normalizeH="0" baseline="0" noProof="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জোড়ায় কাজ </a:t>
            </a:r>
            <a:endParaRPr kumimoji="0" lang="en-US" sz="4400" b="1" i="0" u="none" strike="noStrike" kern="1200" normalizeH="0" baseline="0" noProof="0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8" name="Content Placeholder 3" descr="No_Smoking_by_wateris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846" y="1349477"/>
            <a:ext cx="6098107" cy="426867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949245" y="5761037"/>
            <a:ext cx="5715000" cy="7921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ধুমপানের ক্ষতিকর দিকগুলো লিখ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02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37580" y="1524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মাদকাসক্তি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1" y="978469"/>
            <a:ext cx="20574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মাদকাসক্তি মানে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676400"/>
            <a:ext cx="3124199" cy="35814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688691"/>
            <a:ext cx="3124199" cy="35691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199" y="1676399"/>
            <a:ext cx="2417203" cy="3581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1752600" y="5638800"/>
            <a:ext cx="6476999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মাদকদ্রবের প্রতি আসক্ত বা মোহ হওয়া </a:t>
            </a:r>
            <a:endParaRPr lang="bn-BD" sz="4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599" y="914400"/>
            <a:ext cx="240898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পরিভাষায়--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15" y="1600200"/>
            <a:ext cx="3195485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C:\Users\Computer City\Pictures\21764911_1952420118339491_4070608045028057839_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399" y="1632154"/>
            <a:ext cx="2734601" cy="324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8" r="38043"/>
          <a:stretch/>
        </p:blipFill>
        <p:spPr>
          <a:xfrm>
            <a:off x="3401961" y="1610452"/>
            <a:ext cx="2626438" cy="326634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574240" y="5105400"/>
            <a:ext cx="828188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যে সকল খাদ্যবস্তু বা পানীয় মস্তিস্কে বিকৃত ঘটায়,জ্ঞান-বুদ্ধি লোপ করে দেয়, দেহ  ও মনে বিরূপ প্রতিক্রিয়া সৃষ্টি করে তা ব্যবহার করাকে মাদকাসক্তি বলে ।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91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3" grpId="1" animBg="1"/>
      <p:bldP spid="14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34297" y="533401"/>
            <a:ext cx="2332703" cy="533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আল্লাহ তায়ালা বলেন -</a:t>
            </a:r>
            <a:endParaRPr lang="en-US" sz="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2520" y="1600200"/>
            <a:ext cx="828188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‘নিশ্চয় মদ,জুয়া,মূর্তিপূজারবেদী,ভাগ্য নির্ণয়কারী,ঘৃণ্যবস্তু শয়তানের কাজ। তোমরা এসব থেকে দূরে থাকো । আশাকরা যায় তোমরা সফলতা লাভ করবে’ ।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(সূরা আল মায়িদা-৯০)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1394" y="4458300"/>
            <a:ext cx="2608006" cy="4185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রাসুল (সাঃ) বলেন -</a:t>
            </a:r>
            <a:endParaRPr lang="en-US" sz="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9661" y="5337179"/>
            <a:ext cx="8281880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‘যেই বস্তুর বেশী পরিমাণের মধ্যে মাদকাসক্তির কারণ রয়েছে,তার অল্প পরিমাণ ও হারাম’ ।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(তিরমিযি)</a:t>
            </a:r>
            <a:endParaRPr lang="bn-BD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994" y="3093743"/>
            <a:ext cx="3094703" cy="33525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হযরত ওমর রাঃ বলেন -</a:t>
            </a:r>
            <a:endParaRPr lang="en-US" sz="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297" y="3781290"/>
            <a:ext cx="713330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‘যা জ্ঞান বুদ্ধি লোপ করে দেয় তা মাদকদ্রব্য’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 (বোখারি) </a:t>
            </a:r>
            <a:endParaRPr lang="bn-BD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0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992" y="863780"/>
            <a:ext cx="3597007" cy="20832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39" y="741644"/>
            <a:ext cx="3290047" cy="20653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940" y="3343343"/>
            <a:ext cx="3597007" cy="235765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28" y="3312297"/>
            <a:ext cx="3249706" cy="2437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38982" y="2820123"/>
            <a:ext cx="1188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হিরোইন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89961" y="2903910"/>
            <a:ext cx="1528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মোরফিন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7963" y="5749577"/>
            <a:ext cx="1145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গাঁজা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89961" y="5702633"/>
            <a:ext cx="1149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ইয়াবা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37579" y="152400"/>
            <a:ext cx="3891915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নেশাসৃষ্টিকারী বস্তু সমুহ   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47833" y="1088710"/>
            <a:ext cx="3568673" cy="1985075"/>
            <a:chOff x="747833" y="1088710"/>
            <a:chExt cx="3568673" cy="198507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833" y="1088710"/>
              <a:ext cx="3568673" cy="1985075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3257159" y="2577936"/>
              <a:ext cx="1059347" cy="48039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4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মদ</a:t>
              </a:r>
              <a:endParaRPr lang="en-US" sz="44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955101" y="1056216"/>
            <a:ext cx="3556887" cy="2002116"/>
            <a:chOff x="4955101" y="1056216"/>
            <a:chExt cx="3556887" cy="200211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5101" y="1056216"/>
              <a:ext cx="3556887" cy="2002116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7247076" y="2577934"/>
              <a:ext cx="1251859" cy="48039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তাড়ি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55101" y="3279145"/>
            <a:ext cx="3556887" cy="2406789"/>
            <a:chOff x="4955101" y="3279145"/>
            <a:chExt cx="3556887" cy="240678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5101" y="3279145"/>
              <a:ext cx="3556887" cy="2406789"/>
            </a:xfrm>
            <a:prstGeom prst="rect">
              <a:avLst/>
            </a:prstGeom>
          </p:spPr>
        </p:pic>
        <p:sp>
          <p:nvSpPr>
            <p:cNvPr id="21" name="Rounded Rectangle 20">
              <a:hlinkClick r:id="rId9" action="ppaction://hlinksldjump"/>
            </p:cNvPr>
            <p:cNvSpPr/>
            <p:nvPr/>
          </p:nvSpPr>
          <p:spPr>
            <a:xfrm>
              <a:off x="7247075" y="5190084"/>
              <a:ext cx="1251859" cy="48039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4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গাঁজা  </a:t>
              </a:r>
              <a:endParaRPr lang="en-US" sz="44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82512" y="3279145"/>
            <a:ext cx="3533994" cy="2391336"/>
            <a:chOff x="782512" y="3279145"/>
            <a:chExt cx="3533994" cy="239133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12" y="3279145"/>
              <a:ext cx="3533994" cy="2391336"/>
            </a:xfrm>
            <a:prstGeom prst="rect">
              <a:avLst/>
            </a:prstGeom>
          </p:spPr>
        </p:pic>
        <p:sp>
          <p:nvSpPr>
            <p:cNvPr id="24" name="Rounded Rectangle 23"/>
            <p:cNvSpPr/>
            <p:nvPr/>
          </p:nvSpPr>
          <p:spPr>
            <a:xfrm>
              <a:off x="2843199" y="3294598"/>
              <a:ext cx="1473307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চোয়ানি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19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481410" y="3650003"/>
            <a:ext cx="3896107" cy="2286000"/>
            <a:chOff x="4481410" y="3650003"/>
            <a:chExt cx="3896107" cy="2286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410" y="3650003"/>
              <a:ext cx="3855766" cy="2286000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6560434" y="5388221"/>
              <a:ext cx="1817083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গাঁজা বীজ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40648" y="889267"/>
            <a:ext cx="3486150" cy="2619375"/>
            <a:chOff x="740648" y="889267"/>
            <a:chExt cx="3486150" cy="26193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648" y="889267"/>
              <a:ext cx="3486150" cy="2619375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2753491" y="3095796"/>
              <a:ext cx="1473307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আফিম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0648" y="3611903"/>
            <a:ext cx="3486150" cy="2324100"/>
            <a:chOff x="740648" y="3611903"/>
            <a:chExt cx="3486150" cy="23241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648" y="3611903"/>
              <a:ext cx="3486150" cy="2324100"/>
            </a:xfrm>
            <a:prstGeom prst="rect">
              <a:avLst/>
            </a:prstGeom>
          </p:spPr>
        </p:pic>
        <p:sp>
          <p:nvSpPr>
            <p:cNvPr id="11" name="Rounded Rectangle 10">
              <a:hlinkClick r:id="rId5" action="ppaction://hlinksldjump"/>
            </p:cNvPr>
            <p:cNvSpPr/>
            <p:nvPr/>
          </p:nvSpPr>
          <p:spPr>
            <a:xfrm>
              <a:off x="2830777" y="5508748"/>
              <a:ext cx="1396021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হাশিশ 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481409" y="912883"/>
            <a:ext cx="3896108" cy="2622653"/>
            <a:chOff x="4481409" y="912883"/>
            <a:chExt cx="3896108" cy="262265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409" y="912883"/>
              <a:ext cx="3896108" cy="2622653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7247076" y="3095796"/>
              <a:ext cx="1090100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মদ  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37579" y="152400"/>
            <a:ext cx="3891915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নেশাসৃষ্টিকারী বস্তু    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21610" y="968888"/>
            <a:ext cx="3630500" cy="2205136"/>
            <a:chOff x="721610" y="716077"/>
            <a:chExt cx="3630500" cy="220513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264" y="716077"/>
              <a:ext cx="3594846" cy="2205136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721610" y="2486777"/>
              <a:ext cx="2170119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আফিম বীজ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845423" y="808819"/>
            <a:ext cx="3680012" cy="2327161"/>
            <a:chOff x="4845423" y="716077"/>
            <a:chExt cx="3680012" cy="232716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5423" y="716077"/>
              <a:ext cx="3680012" cy="2327161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4845423" y="2630392"/>
              <a:ext cx="2170119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আফিম চারা 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4170" y="3227295"/>
            <a:ext cx="3607940" cy="2511440"/>
            <a:chOff x="744170" y="3227295"/>
            <a:chExt cx="3607940" cy="251144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263" y="3227295"/>
              <a:ext cx="3594847" cy="2511440"/>
            </a:xfrm>
            <a:prstGeom prst="rect">
              <a:avLst/>
            </a:prstGeom>
          </p:spPr>
        </p:pic>
        <p:sp>
          <p:nvSpPr>
            <p:cNvPr id="11" name="Rounded Rectangle 10"/>
            <p:cNvSpPr/>
            <p:nvPr/>
          </p:nvSpPr>
          <p:spPr>
            <a:xfrm>
              <a:off x="744170" y="5325889"/>
              <a:ext cx="1810516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ফেন্সিডিল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37579" y="152400"/>
            <a:ext cx="3891915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নেশাসৃষ্টিকারী বস্তু    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968940" y="1176550"/>
            <a:ext cx="3221878" cy="1905000"/>
            <a:chOff x="954653" y="1348000"/>
            <a:chExt cx="3221878" cy="190500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653" y="1348000"/>
              <a:ext cx="3221878" cy="1905000"/>
            </a:xfrm>
            <a:prstGeom prst="rect">
              <a:avLst/>
            </a:prstGeom>
          </p:spPr>
        </p:pic>
        <p:sp>
          <p:nvSpPr>
            <p:cNvPr id="31" name="Rounded Rectangle 30"/>
            <p:cNvSpPr/>
            <p:nvPr/>
          </p:nvSpPr>
          <p:spPr>
            <a:xfrm>
              <a:off x="2692325" y="2805008"/>
              <a:ext cx="1484206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আফিম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877981" y="1176550"/>
            <a:ext cx="3323043" cy="1905000"/>
            <a:chOff x="4863695" y="1348000"/>
            <a:chExt cx="2988314" cy="190500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9734" y="1348000"/>
              <a:ext cx="2962275" cy="1905000"/>
            </a:xfrm>
            <a:prstGeom prst="rect">
              <a:avLst/>
            </a:prstGeom>
          </p:spPr>
        </p:pic>
        <p:sp>
          <p:nvSpPr>
            <p:cNvPr id="34" name="Rounded Rectangle 33"/>
            <p:cNvSpPr/>
            <p:nvPr/>
          </p:nvSpPr>
          <p:spPr>
            <a:xfrm>
              <a:off x="4863695" y="2805008"/>
              <a:ext cx="1579968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হিরোইন 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07774" y="3496193"/>
            <a:ext cx="3344210" cy="2070225"/>
            <a:chOff x="893487" y="3667643"/>
            <a:chExt cx="3344210" cy="207022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487" y="3667643"/>
              <a:ext cx="3344210" cy="2070225"/>
            </a:xfrm>
            <a:prstGeom prst="rect">
              <a:avLst/>
            </a:prstGeom>
          </p:spPr>
        </p:pic>
        <p:sp>
          <p:nvSpPr>
            <p:cNvPr id="37" name="Rounded Rectangle 36"/>
            <p:cNvSpPr/>
            <p:nvPr/>
          </p:nvSpPr>
          <p:spPr>
            <a:xfrm>
              <a:off x="1628775" y="5325022"/>
              <a:ext cx="2608922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হিরোইন সেবন   </a:t>
              </a:r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968049" y="3243330"/>
            <a:ext cx="3413951" cy="2547519"/>
            <a:chOff x="5605798" y="3428997"/>
            <a:chExt cx="3216863" cy="2547519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5798" y="3428997"/>
              <a:ext cx="1530145" cy="2547519"/>
            </a:xfrm>
            <a:prstGeom prst="rect">
              <a:avLst/>
            </a:prstGeom>
          </p:spPr>
        </p:pic>
        <p:sp>
          <p:nvSpPr>
            <p:cNvPr id="40" name="Rounded Rectangle 39"/>
            <p:cNvSpPr/>
            <p:nvPr/>
          </p:nvSpPr>
          <p:spPr>
            <a:xfrm>
              <a:off x="7146564" y="5522019"/>
              <a:ext cx="1676097" cy="4128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প্যাথেডিন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267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/>
          <p:cNvSpPr/>
          <p:nvPr/>
        </p:nvSpPr>
        <p:spPr>
          <a:xfrm>
            <a:off x="8966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7" y="118532"/>
            <a:ext cx="4483444" cy="65362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0800"/>
            <a:ext cx="4648200" cy="658706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73" y="76200"/>
            <a:ext cx="9090964" cy="6705600"/>
          </a:xfrm>
          <a:prstGeom prst="rect">
            <a:avLst/>
          </a:prstGeom>
          <a:noFill/>
          <a:ln w="1936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38019" y="184569"/>
            <a:ext cx="8815481" cy="6488855"/>
          </a:xfrm>
          <a:prstGeom prst="rect">
            <a:avLst/>
          </a:prstGeom>
          <a:noFill/>
          <a:ln w="142875">
            <a:solidFill>
              <a:srgbClr val="00B0F0"/>
            </a:solidFill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52400" y="1828800"/>
            <a:ext cx="2708402" cy="450892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8700" b="1" dirty="0" err="1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4000" b="1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53723" y="1831251"/>
            <a:ext cx="1880643" cy="450892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87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4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24104" y="1971676"/>
            <a:ext cx="2258952" cy="450892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8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679736" y="1968003"/>
            <a:ext cx="2074607" cy="450892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8700" b="1" dirty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40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0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-2.96296E-6 L 1.66667E-6 -0.07222 " pathEditMode="relative" rAng="0" ptsTypes="AA">
                                      <p:cBhvr>
                                        <p:cTn id="24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2222E-6 -4.44444E-6 L -2.22222E-6 -0.07222 " pathEditMode="relative" rAng="0" ptsTypes="AA">
                                      <p:cBhvr>
                                        <p:cTn id="30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2222E-6 3.7037E-6 L 2.22222E-6 -0.07223 " pathEditMode="relative" rAng="0" ptsTypes="AA">
                                      <p:cBhvr>
                                        <p:cTn id="3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42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98689" y="0"/>
            <a:ext cx="1754311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pneumonia_3_lancastria.jpg"/>
          <p:cNvPicPr>
            <a:picLocks noChangeAspect="1"/>
          </p:cNvPicPr>
          <p:nvPr/>
        </p:nvPicPr>
        <p:blipFill rotWithShape="1">
          <a:blip r:embed="rId3"/>
          <a:srcRect l="17354"/>
          <a:stretch/>
        </p:blipFill>
        <p:spPr>
          <a:xfrm>
            <a:off x="4952999" y="838200"/>
            <a:ext cx="3886201" cy="3200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661379" y="1427017"/>
            <a:ext cx="1291621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 স্বাভাবিক মানুষ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3207603"/>
            <a:ext cx="169469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মাদক সেবনের </a:t>
            </a:r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 পর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বর্তী</a:t>
            </a:r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 অবস্থা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292461_10151169817702755_561437724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64513" y="669312"/>
            <a:ext cx="3200398" cy="35381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51339" y="4038600"/>
            <a:ext cx="3443571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ফুসফুস এভাবে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আক্রান্ত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হয়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929987"/>
              </p:ext>
            </p:extLst>
          </p:nvPr>
        </p:nvGraphicFramePr>
        <p:xfrm>
          <a:off x="3661379" y="5857875"/>
          <a:ext cx="1886051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ackager Shell Object" showAsIcon="1" r:id="rId5" imgW="914400" imgH="771480" progId="Package">
                  <p:embed/>
                </p:oleObj>
              </mc:Choice>
              <mc:Fallback>
                <p:oleObj name="Packager Shell Object" showAsIcon="1" r:id="rId5" imgW="914400" imgH="771480" progId="Packag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1379" y="5857875"/>
                        <a:ext cx="1886051" cy="77152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81000" y="4724400"/>
            <a:ext cx="8153400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মাদকের ক্ষতিকর দিক নিয়ে  একটি ভিডিও দেখি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3962400" y="5309175"/>
            <a:ext cx="1213276" cy="40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7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37580" y="762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97" y="838200"/>
            <a:ext cx="3524153" cy="26767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497" y="838201"/>
            <a:ext cx="3657600" cy="26767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80"/>
          <a:stretch/>
        </p:blipFill>
        <p:spPr>
          <a:xfrm>
            <a:off x="867697" y="3645299"/>
            <a:ext cx="3538901" cy="23892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297" y="3695003"/>
            <a:ext cx="3780503" cy="233959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547467" y="2475193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চুরি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09380" y="2475193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ছিনতাই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21494" y="4532897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হত্যা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83086" y="4532897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মারামারি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65286" y="6096000"/>
            <a:ext cx="7950114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ইত্যাদি সহ বিভিন্ন অপরাধমূলক কর্মকান্ডে জড়িয়ে পড়ে 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48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iy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96" y="1731456"/>
            <a:ext cx="3870304" cy="339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http://cms.somewhereinblog.net/images/thumbs/Masoom007_1312412993_1-ramadan4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560" y="1731456"/>
            <a:ext cx="4606240" cy="3395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5" name="Rectangle 4"/>
          <p:cNvSpPr/>
          <p:nvPr/>
        </p:nvSpPr>
        <p:spPr>
          <a:xfrm>
            <a:off x="1415845" y="5678128"/>
            <a:ext cx="635655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সহ যাবতীয় ইবাদাতের ব্যাপারে উদাসীন থাকে   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5245" y="879583"/>
            <a:ext cx="256993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মাদকাসক্ত </a:t>
            </a:r>
            <a:r>
              <a:rPr lang="bn-BD" sz="32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ব্যক্তি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2637580" y="762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238" y="39624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নামাজ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63397" y="3951155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রোজা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4876800"/>
            <a:ext cx="69342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মাদকের নেশা তাকে আল্লাহর স্বরণ থেকে দূরে রাখে    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C:\Users\Doel-1612i3\Desktop\Rafiqul Islam - Copy\Received\Allah(2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813" y="1327349"/>
            <a:ext cx="2708787" cy="3092251"/>
          </a:xfrm>
          <a:prstGeom prst="rect">
            <a:avLst/>
          </a:prstGeom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7" name="Picture 2" descr="C:\Users\Computer City\Pictures\ইসলামি কালিওগ্রাফি\18486320_707032586151509_310739323043372296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159171"/>
            <a:ext cx="3096613" cy="326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Computer City\Pictures\ইসলামি কালিওগ্রাফি\18221538_445065559167229_3156857152030533270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5"/>
          <a:stretch/>
        </p:blipFill>
        <p:spPr bwMode="auto">
          <a:xfrm>
            <a:off x="3408556" y="1272788"/>
            <a:ext cx="2458844" cy="314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37580" y="762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কুফল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5852" y="4420088"/>
            <a:ext cx="600996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পরকালে জাহান্নামের মহাশাস্তি ভোগ করবে     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16"/>
          <a:stretch/>
        </p:blipFill>
        <p:spPr>
          <a:xfrm>
            <a:off x="152400" y="914400"/>
            <a:ext cx="2819400" cy="3462646"/>
          </a:xfrm>
          <a:prstGeom prst="rect">
            <a:avLst/>
          </a:prstGeom>
        </p:spPr>
      </p:pic>
      <p:pic>
        <p:nvPicPr>
          <p:cNvPr id="11" name="Picture 2" descr="C:\Users\Computer City\Pictures\ইসলামি কালিওগ্রাফি\15941243_392054951174272_8486535349719093684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430" y="914400"/>
            <a:ext cx="2905125" cy="346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Computer City\Pictures\ইসলামি কালিওগ্রাফি\15940723_392054977840936_6883210854114677216_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14400"/>
            <a:ext cx="3200400" cy="346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81000" y="5039380"/>
            <a:ext cx="32766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মহানবি সাঃ বলেছেন--      </a:t>
            </a:r>
            <a:endParaRPr lang="bn-BD" sz="28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5759367"/>
            <a:ext cx="72390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‘মাদকাসক্ত ব্যক্তি জান্নাতে প্রবেশ করবেনা’  </a:t>
            </a:r>
            <a:r>
              <a:rPr lang="bn-BD" sz="2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(দারিমি)</a:t>
            </a:r>
            <a:r>
              <a:rPr lang="bn-BD" sz="3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    </a:t>
            </a:r>
            <a:endParaRPr lang="bn-BD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6894" y="407068"/>
            <a:ext cx="197041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মাদকাসক্ত </a:t>
            </a:r>
            <a:r>
              <a:rPr lang="bn-BD" sz="24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ব্যক্তি   </a:t>
            </a:r>
          </a:p>
        </p:txBody>
      </p:sp>
    </p:spTree>
    <p:extLst>
      <p:ext uri="{BB962C8B-B14F-4D97-AF65-F5344CB8AC3E}">
        <p14:creationId xmlns:p14="http://schemas.microsoft.com/office/powerpoint/2010/main" val="424455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0" y="5270090"/>
            <a:ext cx="58674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bn-BD" sz="32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মাদকের  ক্ষতিকর দিক সমুহ উল্লেখ কর   </a:t>
            </a:r>
            <a:endParaRPr lang="en-US" sz="3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457200"/>
            <a:ext cx="3429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76200">
            <a:solidFill>
              <a:srgbClr val="7030A0"/>
            </a:solidFill>
            <a:prstDash val="dash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84732"/>
            <a:ext cx="5867400" cy="397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6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400" y="3267631"/>
            <a:ext cx="81160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07249" y="251762"/>
            <a:ext cx="2088351" cy="965110"/>
          </a:xfrm>
          <a:prstGeom prst="rect">
            <a:avLst/>
          </a:prstGeom>
          <a:solidFill>
            <a:schemeClr val="bg1"/>
          </a:solidFill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3443" y="700861"/>
            <a:ext cx="5426760" cy="615689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8456" y="2097957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0421" y="2104486"/>
            <a:ext cx="2397093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2161" y="2128418"/>
            <a:ext cx="253343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চা, কপি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83442" y="2122426"/>
            <a:ext cx="2412557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হুক্কা,চুরুট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2161" y="3003172"/>
            <a:ext cx="253343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মরফিন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4109" y="3003172"/>
            <a:ext cx="2610704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হেরোইন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7141008" y="4834459"/>
            <a:ext cx="734429" cy="2406821"/>
            <a:chOff x="7992370" y="2134145"/>
            <a:chExt cx="979184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6930405" y="3249102"/>
              <a:ext cx="3103114" cy="9791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6446492" y="2102112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0421" y="2090542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560" y="5667761"/>
            <a:ext cx="81160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339725" y="4419853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49373" y="4407451"/>
            <a:ext cx="2397093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7244" y="3641389"/>
            <a:ext cx="8635214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ধূমপান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জনিত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2161" y="4585242"/>
            <a:ext cx="253343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আমাশয়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27749" y="4592815"/>
            <a:ext cx="2315851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হৃদরোগ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3436" y="5569727"/>
            <a:ext cx="2326226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ডায়রিয়া 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52193" y="5534035"/>
            <a:ext cx="2133527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এইডস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53464" y="4424841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60149" y="4407451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4371" y="1323965"/>
            <a:ext cx="7865229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কোনটি ধুমপানের অন্তর্ভূক্ত  ?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695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400" y="3267631"/>
            <a:ext cx="81160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07250" y="251761"/>
            <a:ext cx="2608446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3915" y="551024"/>
            <a:ext cx="4809040" cy="557051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38793" y="2139455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7328" y="2119771"/>
            <a:ext cx="2397093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2161" y="2128419"/>
            <a:ext cx="2887012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মুসলিম শরীফে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8462" y="2122426"/>
            <a:ext cx="2543582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বুখারী শরীফে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2161" y="2920888"/>
            <a:ext cx="2887012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তিরমিযি শরীফে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46508" y="2920888"/>
            <a:ext cx="2592285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আবুদাউদ শরীফে   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7141008" y="4834459"/>
            <a:ext cx="734429" cy="2406821"/>
            <a:chOff x="7992370" y="2134145"/>
            <a:chExt cx="979184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6930405" y="3249102"/>
              <a:ext cx="3103114" cy="9791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6477000" y="2125760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95635" y="2118883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560" y="5667761"/>
            <a:ext cx="81160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339725" y="4419853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39724" y="4410756"/>
            <a:ext cx="2397093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2400" y="3573967"/>
            <a:ext cx="8816626" cy="58038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।‘মুখে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দুর্গন্ধ নিয়ে কেউ যেন মসজিদে না যায়’- এটি কার উক্তি?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5221" y="4585243"/>
            <a:ext cx="2551881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আল্লাহর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72252" y="4592815"/>
            <a:ext cx="2323748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মহানবী সাঃ  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3435" y="5569726"/>
            <a:ext cx="2563667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আবু বকর রাঃ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10000" y="5515611"/>
            <a:ext cx="2323747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আলী রাঃ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62044" y="4417191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62043" y="4421878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2400" y="1143000"/>
            <a:ext cx="8816626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’যা জ্ঞান-বুদ্ধি লোপ করেদেয় তা মাদকদ্রব্য’- হাদিসটি কোথায় উল্লেখ রয়েছে?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349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5132" y="1045874"/>
            <a:ext cx="732486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32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ধূমপানের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আসক্তি মারাত্মক পরিণতি ডেকে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আনে-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1300" y="323165"/>
            <a:ext cx="3047999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7880" y="353942"/>
            <a:ext cx="300392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চেষ্টা কর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381000"/>
            <a:ext cx="300392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 সঠিক হয়েছে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657" y="5054025"/>
            <a:ext cx="25908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4994909"/>
            <a:ext cx="25146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7713" y="6044625"/>
            <a:ext cx="2444088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6044625"/>
            <a:ext cx="25908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21645" y="4292025"/>
            <a:ext cx="4036397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 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72649" y="1701225"/>
            <a:ext cx="356135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52600" y="2463225"/>
            <a:ext cx="35814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ii.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পরিবার ও সামাজের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16789" y="3136612"/>
            <a:ext cx="351721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 বাণিজ্যে 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21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478dd77ccb0aa9bd4dc638337f70d44-retro-different-home-styles-for-home-by-aman-bans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2819401" y="76200"/>
            <a:ext cx="3055937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Frame 4"/>
          <p:cNvSpPr/>
          <p:nvPr/>
        </p:nvSpPr>
        <p:spPr>
          <a:xfrm>
            <a:off x="8966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5525897"/>
            <a:ext cx="8661431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ধুমপান ও মাদকাসক্তি একটা পরিবার,সমাজ তথা  দেশকে ধংস করার জন্য যথেষ্ট-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73264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8458200" cy="6324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146" y="533400"/>
            <a:ext cx="2659653" cy="20244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228600" y="2286000"/>
            <a:ext cx="8534400" cy="3276600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3715"/>
                <a:gd name="adj2" fmla="val 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66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bn-IN" sz="6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6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5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707564" y="304800"/>
            <a:ext cx="20574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3" descr="C:\Users\Computer City\Pictures\BLOK POST\20631769_1929844353950317_1059333945_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01507"/>
            <a:ext cx="1363740" cy="1531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312823" y="3164307"/>
            <a:ext cx="4259177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599" y="1095588"/>
            <a:ext cx="4372937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4736264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029201" y="1110918"/>
            <a:ext cx="380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84454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71188"/>
            <a:ext cx="3581400" cy="5129612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9" name="TextBox 18"/>
          <p:cNvSpPr txBox="1"/>
          <p:nvPr/>
        </p:nvSpPr>
        <p:spPr>
          <a:xfrm>
            <a:off x="6433759" y="5345676"/>
            <a:ext cx="1338641" cy="369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bn-BD" b="1" dirty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</p:spTree>
    <p:extLst>
      <p:ext uri="{BB962C8B-B14F-4D97-AF65-F5344CB8AC3E}">
        <p14:creationId xmlns:p14="http://schemas.microsoft.com/office/powerpoint/2010/main" val="14936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52" y="878524"/>
            <a:ext cx="3835667" cy="25504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981200" y="176353"/>
            <a:ext cx="49530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নিচের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ছবি</a:t>
            </a:r>
            <a:r>
              <a:rPr lang="bn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গুলো</a:t>
            </a:r>
            <a:r>
              <a:rPr lang="bn-IN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দেখ এবং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bn-IN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2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97" y="3581400"/>
            <a:ext cx="3867622" cy="2590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81200" y="6172200"/>
            <a:ext cx="4516008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ছবি</a:t>
            </a:r>
            <a:r>
              <a:rPr lang="bn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গুলোতে কীসের নির্দেশ করে  ?</a:t>
            </a:r>
            <a:r>
              <a:rPr lang="bn-IN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27" y="878524"/>
            <a:ext cx="3733189" cy="529367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68237" y="3566652"/>
            <a:ext cx="21419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ধুমপান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6613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  <p:bldP spid="8" grpId="1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38200"/>
            <a:ext cx="3886200" cy="27713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3015" y="188533"/>
            <a:ext cx="648296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 কিছু ছবি</a:t>
            </a:r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লক্ষ্য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চিন্তা</a:t>
            </a:r>
            <a:r>
              <a:rPr lang="en-US" sz="32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বল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90792" y="6096000"/>
            <a:ext cx="4833374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bn-I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ছবি</a:t>
            </a:r>
            <a:r>
              <a:rPr lang="bn-BD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bn-I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কোন ধরণের দ্রব্যের</a:t>
            </a:r>
            <a:r>
              <a:rPr lang="bn-BD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100" b="1" dirty="0">
              <a:solidFill>
                <a:schemeClr val="tx1">
                  <a:lumMod val="85000"/>
                  <a:lumOff val="1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1" y="838200"/>
            <a:ext cx="4038600" cy="277873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55" y="3616937"/>
            <a:ext cx="3854245" cy="244057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797" y="3588484"/>
            <a:ext cx="3818603" cy="246902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276600" y="4053556"/>
            <a:ext cx="28328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>
                <a:ln w="11430"/>
                <a:solidFill>
                  <a:schemeClr val="accent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মাদকাসক্তি</a:t>
            </a:r>
            <a:endParaRPr lang="en-US" sz="6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38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9" grpId="1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25160" y="228600"/>
            <a:ext cx="56388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  </a:t>
            </a:r>
            <a:endParaRPr lang="en-US" sz="44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893617"/>
            <a:ext cx="3962400" cy="32973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Computer City\Pictures\Imajes\20638708_753840664823161_2522421770577782875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19757"/>
            <a:ext cx="3242994" cy="35474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25068" y="4114800"/>
            <a:ext cx="577113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ধুমপান</a:t>
            </a:r>
            <a:r>
              <a:rPr lang="bn-BD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মাদকাসক্তি</a:t>
            </a:r>
            <a:endParaRPr lang="en-US" sz="6600" dirty="0"/>
          </a:p>
        </p:txBody>
      </p:sp>
      <p:sp>
        <p:nvSpPr>
          <p:cNvPr id="9" name="Rectangle 8"/>
          <p:cNvSpPr/>
          <p:nvPr/>
        </p:nvSpPr>
        <p:spPr>
          <a:xfrm>
            <a:off x="4255735" y="5181600"/>
            <a:ext cx="2068865" cy="1200329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অধ্যায়:চতুর্থ</a:t>
            </a:r>
            <a:r>
              <a:rPr lang="en-US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– ১২ </a:t>
            </a:r>
          </a:p>
          <a:p>
            <a:pPr algn="ctr"/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  - ৯২- ৯৩  </a:t>
            </a:r>
            <a:endParaRPr lang="en-US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48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162300" y="457200"/>
            <a:ext cx="2667000" cy="685800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5400" b="1" spc="50" dirty="0">
              <a:ln w="11430"/>
              <a:solidFill>
                <a:srgbClr val="92D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2362200"/>
            <a:ext cx="86819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3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ধূমপান ও মাদকাসক্তির পরিচিতি বলতে  পারবে </a:t>
            </a:r>
            <a:r>
              <a:rPr lang="bn-IN" sz="3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600" b="1" dirty="0" smtClean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নেশাসৃষ্টিকারী বস্তুসমুহের তালিকা তৈরী করতেপারবে ।</a:t>
            </a:r>
            <a:endParaRPr lang="bn-BD" sz="3600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6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ধূমপান ও </a:t>
            </a:r>
            <a:r>
              <a:rPr lang="bn-BD" sz="3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মাদকাসক্তির কুফল সমুহ </a:t>
            </a:r>
            <a:r>
              <a:rPr lang="bn-BD" sz="36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বর্ণনা </a:t>
            </a:r>
            <a:r>
              <a:rPr lang="bn-BD" sz="3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করতে পারবে </a:t>
            </a:r>
            <a:r>
              <a:rPr lang="bn-IN" sz="3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95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37580" y="152400"/>
            <a:ext cx="2696420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ধূমপান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599" y="919756"/>
            <a:ext cx="240898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ধুমপান অর্থ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1800" y="1994545"/>
            <a:ext cx="183863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ধোঁয়া পানকরা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399" y="1018786"/>
            <a:ext cx="3800169" cy="233073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28598" y="3371886"/>
            <a:ext cx="3757192" cy="2419314"/>
            <a:chOff x="4662998" y="3172885"/>
            <a:chExt cx="3982578" cy="236137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2998" y="3172885"/>
              <a:ext cx="3982578" cy="2361373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7247076" y="4931755"/>
              <a:ext cx="1287513" cy="53421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হুক্কা 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131450" y="3429000"/>
            <a:ext cx="3858767" cy="2215536"/>
            <a:chOff x="647129" y="898208"/>
            <a:chExt cx="4015869" cy="222537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129" y="898208"/>
              <a:ext cx="4004665" cy="2225377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3357563" y="2643188"/>
              <a:ext cx="1305435" cy="48039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বিড়ি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2191374" y="5976610"/>
            <a:ext cx="440588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ইত্যাদি ধুমপানের অন্যতম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2" y="3435238"/>
            <a:ext cx="3982578" cy="22860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894790" y="3435238"/>
            <a:ext cx="3728099" cy="2415429"/>
            <a:chOff x="4651794" y="832646"/>
            <a:chExt cx="3728099" cy="241542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1794" y="832646"/>
              <a:ext cx="3695593" cy="2367133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6614502" y="2767678"/>
              <a:ext cx="1765391" cy="48039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bn-BD" sz="4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সিগারেট</a:t>
              </a:r>
              <a:endParaRPr lang="en-US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3463221" y="5076251"/>
            <a:ext cx="1076835" cy="5342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চুরুট 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7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775"/>
          <a:stretch/>
        </p:blipFill>
        <p:spPr>
          <a:xfrm>
            <a:off x="241678" y="1447800"/>
            <a:ext cx="8424595" cy="214561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838200" y="381000"/>
            <a:ext cx="4829309" cy="7030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প্রসংগে আল্লাহ তায়ালা বলেন -</a:t>
            </a:r>
            <a:endParaRPr lang="en-US" sz="1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4297" y="3368087"/>
            <a:ext cx="3094703" cy="6705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রাসুল (সাঃ) বলেন -</a:t>
            </a:r>
            <a:endParaRPr lang="en-US" sz="9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2" y="4267200"/>
            <a:ext cx="8710310" cy="207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8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2480</TotalTime>
  <Words>1120</Words>
  <Application>Microsoft Office PowerPoint</Application>
  <PresentationFormat>On-screen Show (4:3)</PresentationFormat>
  <Paragraphs>223</Paragraphs>
  <Slides>29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Computer City</dc:creator>
  <cp:lastModifiedBy>Computer City</cp:lastModifiedBy>
  <cp:revision>93</cp:revision>
  <dcterms:created xsi:type="dcterms:W3CDTF">2016-09-15T13:32:38Z</dcterms:created>
  <dcterms:modified xsi:type="dcterms:W3CDTF">2017-11-09T02:38:26Z</dcterms:modified>
</cp:coreProperties>
</file>